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HK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97560000000001E-2"/>
          <c:y val="0.10614400000000011"/>
          <c:w val="0.91702399999999951"/>
          <c:h val="0.8208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香港</c:v>
                </c:pt>
                <c:pt idx="1">
                  <c:v>新加坡</c:v>
                </c:pt>
                <c:pt idx="2">
                  <c:v>韓國</c:v>
                </c:pt>
                <c:pt idx="3">
                  <c:v>台灣</c:v>
                </c:pt>
                <c:pt idx="4">
                  <c:v>上海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0.5</c:v>
                </c:pt>
                <c:pt idx="1">
                  <c:v>0.30000000000000032</c:v>
                </c:pt>
                <c:pt idx="2">
                  <c:v>0.24000000000000021</c:v>
                </c:pt>
                <c:pt idx="3">
                  <c:v>0.24000000000000021</c:v>
                </c:pt>
                <c:pt idx="4">
                  <c:v>8.0000000000000043E-2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81834368"/>
        <c:axId val="81835904"/>
      </c:barChart>
      <c:catAx>
        <c:axId val="81834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txPr>
          <a:bodyPr rot="0"/>
          <a:lstStyle/>
          <a:p>
            <a:pPr>
              <a:defRPr>
                <a:latin typeface="微軟正黑體" pitchFamily="34" charset="-120"/>
                <a:ea typeface="微軟正黑體" pitchFamily="34" charset="-120"/>
              </a:defRPr>
            </a:pPr>
            <a:endParaRPr lang="zh-HK"/>
          </a:p>
        </c:txPr>
        <c:crossAx val="81835904"/>
        <c:crosses val="autoZero"/>
        <c:auto val="1"/>
        <c:lblAlgn val="ctr"/>
        <c:lblOffset val="100"/>
        <c:noMultiLvlLbl val="1"/>
      </c:catAx>
      <c:valAx>
        <c:axId val="81835904"/>
        <c:scaling>
          <c:orientation val="minMax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txPr>
          <a:bodyPr rot="0"/>
          <a:lstStyle/>
          <a:p>
            <a:pPr>
              <a:defRPr/>
            </a:pPr>
            <a:endParaRPr lang="zh-HK"/>
          </a:p>
        </c:txPr>
        <c:crossAx val="81834368"/>
        <c:crosses val="autoZero"/>
        <c:crossBetween val="between"/>
        <c:majorUnit val="0.125"/>
        <c:minorUnit val="6.25E-2"/>
      </c:valAx>
    </c:plotArea>
    <c:plotVisOnly val="1"/>
    <c:dispBlanksAs val="gap"/>
    <c:showDLblsOverMax val="1"/>
  </c:chart>
  <c:txPr>
    <a:bodyPr/>
    <a:lstStyle/>
    <a:p>
      <a:pPr>
        <a:defRPr sz="1800"/>
      </a:pPr>
      <a:endParaRPr lang="zh-HK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3133E-D29B-4244-AEF0-FF0123677E52}" type="datetimeFigureOut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32A6C-CE53-4AEA-9BF6-B3C8366D446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6294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C3879-1CBD-4557-A99D-DFC31D0D4AE5}" type="slidenum">
              <a:rPr lang="zh-HK" altLang="en-US" smtClean="0"/>
              <a:pPr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77158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32A6C-CE53-4AEA-9BF6-B3C8366D446B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8A74D-8E14-4FD6-82C0-7BBDC283834E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E919-B9FC-4721-9AE3-E426A4D674B3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243E-CABA-4C85-9267-519FD2263761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9C1A-F363-423D-ACF7-9BDAAC65E345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576C-AC48-4E74-AD06-9543FD59E5F3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6152A-568C-40ED-97E7-726AC82B826B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DA2B8-EA41-4B44-B22C-604941205B2B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40B6C-6457-4D8F-8203-CF51CF528416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8D5A0-7C09-4943-9862-67DCA2F8E774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3FE3-6D4C-412E-A6FA-602A19E26BE9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193C8-8076-46FB-B932-13888B38D429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472B-954E-4C2C-AD49-CFDA54D5836E}" type="datetime1">
              <a:rPr lang="zh-TW" altLang="en-US" smtClean="0"/>
              <a:pPr/>
              <a:t>2014/7/28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CD12A-80FD-4079-A3D3-5712EF075D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28"/>
          <p:cNvGrpSpPr/>
          <p:nvPr/>
        </p:nvGrpSpPr>
        <p:grpSpPr>
          <a:xfrm>
            <a:off x="119995" y="356623"/>
            <a:ext cx="8901342" cy="3404058"/>
            <a:chOff x="119995" y="356623"/>
            <a:chExt cx="8901342" cy="3404058"/>
          </a:xfrm>
        </p:grpSpPr>
        <p:pic>
          <p:nvPicPr>
            <p:cNvPr id="6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401574" y="2492896"/>
              <a:ext cx="1619763" cy="1144651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7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0481888">
              <a:off x="313991" y="2374700"/>
              <a:ext cx="1712224" cy="1209991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8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710259">
              <a:off x="-13547" y="594179"/>
              <a:ext cx="1619763" cy="1144651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9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0027499">
              <a:off x="7377903" y="1689953"/>
              <a:ext cx="721773" cy="510061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10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0453520">
              <a:off x="3000081" y="3047068"/>
              <a:ext cx="846857" cy="598455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11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1270880">
              <a:off x="7318110" y="450691"/>
              <a:ext cx="1686178" cy="1191585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12" name="Picture 2" descr="C:\Users\PC33\AppData\Local\Microsoft\Windows\Temporary Internet Files\Content.IE5\9YIVE6V7\MC900352402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903624">
              <a:off x="2021301" y="526356"/>
              <a:ext cx="1342378" cy="948629"/>
            </a:xfrm>
            <a:prstGeom prst="rect">
              <a:avLst/>
            </a:prstGeom>
            <a:noFill/>
            <a:effectLst>
              <a:outerShdw blurRad="50800" dist="50800" dir="5400000" algn="ctr" rotWithShape="0">
                <a:srgbClr val="000000">
                  <a:alpha val="2000"/>
                </a:srgbClr>
              </a:outerShdw>
            </a:effectLst>
          </p:spPr>
        </p:pic>
        <p:pic>
          <p:nvPicPr>
            <p:cNvPr id="3074" name="Picture 2" descr="C:\Users\PC33\AppData\Local\Microsoft\Windows\Temporary Internet Files\Content.IE5\82C3NWY1\MC900338784[1].wm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E8C6"/>
                </a:clrFrom>
                <a:clrTo>
                  <a:srgbClr val="FFE8C6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1402541">
              <a:off x="6733636" y="2938414"/>
              <a:ext cx="492863" cy="822267"/>
            </a:xfrm>
            <a:prstGeom prst="rect">
              <a:avLst/>
            </a:prstGeom>
            <a:noFill/>
          </p:spPr>
        </p:pic>
        <p:pic>
          <p:nvPicPr>
            <p:cNvPr id="14" name="Picture 2" descr="C:\Users\PC33\AppData\Local\Microsoft\Windows\Temporary Internet Files\Content.IE5\82C3NWY1\MC900338784[1].wm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E8C6"/>
                </a:clrFrom>
                <a:clrTo>
                  <a:srgbClr val="FFE8C6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08407">
              <a:off x="119995" y="1740043"/>
              <a:ext cx="492863" cy="822267"/>
            </a:xfrm>
            <a:prstGeom prst="rect">
              <a:avLst/>
            </a:prstGeom>
            <a:noFill/>
          </p:spPr>
        </p:pic>
        <p:pic>
          <p:nvPicPr>
            <p:cNvPr id="15" name="Picture 2" descr="C:\Users\PC33\AppData\Local\Microsoft\Windows\Temporary Internet Files\Content.IE5\82C3NWY1\MC900338784[1].wmf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E8C6"/>
                </a:clrFrom>
                <a:clrTo>
                  <a:srgbClr val="FFE8C6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249022">
              <a:off x="2281075" y="2297268"/>
              <a:ext cx="492863" cy="822267"/>
            </a:xfrm>
            <a:prstGeom prst="rect">
              <a:avLst/>
            </a:prstGeom>
            <a:noFill/>
          </p:spPr>
        </p:pic>
      </p:grpSp>
      <p:grpSp>
        <p:nvGrpSpPr>
          <p:cNvPr id="3" name="群組 2"/>
          <p:cNvGrpSpPr/>
          <p:nvPr/>
        </p:nvGrpSpPr>
        <p:grpSpPr>
          <a:xfrm>
            <a:off x="-20196" y="226136"/>
            <a:ext cx="9144000" cy="6940205"/>
            <a:chOff x="-20196" y="226136"/>
            <a:chExt cx="9144000" cy="6940205"/>
          </a:xfrm>
        </p:grpSpPr>
        <p:pic>
          <p:nvPicPr>
            <p:cNvPr id="18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0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矩形 20"/>
            <p:cNvSpPr/>
            <p:nvPr/>
          </p:nvSpPr>
          <p:spPr>
            <a:xfrm>
              <a:off x="3347864" y="6777376"/>
              <a:ext cx="5760000" cy="360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27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矩形 15"/>
            <p:cNvSpPr/>
            <p:nvPr/>
          </p:nvSpPr>
          <p:spPr>
            <a:xfrm>
              <a:off x="-20196" y="226136"/>
              <a:ext cx="9144000" cy="3600400"/>
            </a:xfrm>
            <a:prstGeom prst="rect">
              <a:avLst/>
            </a:prstGeom>
            <a:solidFill>
              <a:schemeClr val="accent5">
                <a:lumMod val="75000"/>
                <a:alpha val="87000"/>
              </a:schemeClr>
            </a:solidFill>
            <a:ln w="19050">
              <a:solidFill>
                <a:schemeClr val="accent5">
                  <a:lumMod val="75000"/>
                  <a:alpha val="45000"/>
                </a:schemeClr>
              </a:solidFill>
              <a:bevel/>
            </a:ln>
            <a:scene3d>
              <a:camera prst="orthographicFront"/>
              <a:lightRig rig="threePt" dir="t"/>
            </a:scene3d>
            <a:sp3d>
              <a:bevelT prst="angle"/>
              <a:bevelB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30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28184" y="3501008"/>
              <a:ext cx="2592288" cy="3665333"/>
            </a:xfrm>
            <a:prstGeom prst="rect">
              <a:avLst/>
            </a:prstGeom>
            <a:noFill/>
          </p:spPr>
        </p:pic>
        <p:sp>
          <p:nvSpPr>
            <p:cNvPr id="25" name="內容版面配置區 2"/>
            <p:cNvSpPr txBox="1">
              <a:spLocks/>
            </p:cNvSpPr>
            <p:nvPr/>
          </p:nvSpPr>
          <p:spPr>
            <a:xfrm>
              <a:off x="457200" y="1167521"/>
              <a:ext cx="8229600" cy="190143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TW" altLang="zh-TW" sz="65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「咪嘥嘢校園」</a:t>
              </a:r>
              <a:endParaRPr kumimoji="0" lang="en-US" altLang="zh-TW" sz="65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zh-TW" altLang="en-US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中學</a:t>
              </a:r>
              <a:r>
                <a:rPr lang="zh-TW" altLang="zh-TW" sz="4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教材</a:t>
              </a:r>
              <a:endParaRPr lang="en-US" altLang="zh-TW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TW" altLang="en-US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課程四 </a:t>
              </a:r>
              <a:r>
                <a:rPr kumimoji="0" lang="en-US" altLang="zh-TW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–</a:t>
              </a:r>
              <a:r>
                <a:rPr kumimoji="0" lang="zh-TW" altLang="en-US" sz="4000" b="0" i="0" u="none" strike="noStrike" kern="1200" cap="none" spc="0" normalizeH="0" baseline="0" noProof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uLnTx/>
                  <a:uFillTx/>
                  <a:latin typeface="微軟正黑體" pitchFamily="34" charset="-120"/>
                  <a:ea typeface="微軟正黑體" pitchFamily="34" charset="-120"/>
                  <a:cs typeface="+mn-cs"/>
                </a:rPr>
                <a:t> 不同地區處理廚餘方法</a:t>
              </a:r>
            </a:p>
          </p:txBody>
        </p:sp>
      </p:grpSp>
      <p:sp>
        <p:nvSpPr>
          <p:cNvPr id="22" name="投影片編號版面配置區 12"/>
          <p:cNvSpPr>
            <a:spLocks noGrp="1"/>
          </p:cNvSpPr>
          <p:nvPr>
            <p:ph type="sldNum" sz="quarter" idx="12"/>
          </p:nvPr>
        </p:nvSpPr>
        <p:spPr>
          <a:xfrm>
            <a:off x="8666112" y="6453336"/>
            <a:ext cx="370384" cy="365125"/>
          </a:xfrm>
        </p:spPr>
        <p:txBody>
          <a:bodyPr/>
          <a:lstStyle/>
          <a:p>
            <a:fld id="{727468B3-EAB2-44D5-9B97-6B5365111AAD}" type="slidenum">
              <a:rPr lang="zh-TW" altLang="en-US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150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10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3" name="Chart 80"/>
          <p:cNvGraphicFramePr/>
          <p:nvPr>
            <p:extLst>
              <p:ext uri="{D42A27DB-BD31-4B8C-83A1-F6EECF244321}">
                <p14:modId xmlns:p14="http://schemas.microsoft.com/office/powerpoint/2010/main" val="3361192091"/>
              </p:ext>
            </p:extLst>
          </p:nvPr>
        </p:nvGraphicFramePr>
        <p:xfrm>
          <a:off x="1115616" y="1196752"/>
          <a:ext cx="727280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文字方塊 24"/>
          <p:cNvSpPr txBox="1"/>
          <p:nvPr/>
        </p:nvSpPr>
        <p:spPr>
          <a:xfrm>
            <a:off x="179512" y="32129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公斤</a:t>
            </a:r>
            <a:r>
              <a:rPr lang="en-US" altLang="zh-TW" dirty="0" smtClean="0">
                <a:latin typeface="微軟正黑體" pitchFamily="34" charset="-120"/>
                <a:ea typeface="微軟正黑體" pitchFamily="34" charset="-120"/>
              </a:rPr>
              <a:t>)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1043608" y="5589240"/>
            <a:ext cx="4501625" cy="256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35717" tIns="35717" rIns="35717" bIns="35717" numCol="1" spcCol="26788" rtlCol="0" anchor="ctr">
            <a:sp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51" latinLnBrk="1" hangingPunct="0"/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資料來源：環境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局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2014)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，香港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廚餘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及園林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廢物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計劃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2014-2022</a:t>
            </a:r>
            <a:endParaRPr lang="en-US" sz="1200" dirty="0"/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zh-TW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香港和鄰近地區的人均廚餘量</a:t>
              </a:r>
              <a:endParaRPr lang="zh-TW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0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標題 16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170783"/>
          </a:xfrm>
        </p:spPr>
        <p:txBody>
          <a:bodyPr>
            <a:normAutofit/>
          </a:bodyPr>
          <a:lstStyle/>
          <a:p>
            <a:r>
              <a:rPr lang="zh-TW" altLang="en-US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為什麼鄰近地區的廚餘量較少？</a:t>
            </a:r>
            <a:r>
              <a:rPr lang="en-US" altLang="zh-TW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zh-TW" altLang="en-US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他們實施了什麼措施？</a:t>
            </a:r>
            <a:br>
              <a:rPr lang="zh-TW" altLang="en-US" sz="4000" b="1" dirty="0" smtClean="0">
                <a:solidFill>
                  <a:schemeClr val="accent5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</a:br>
            <a:endParaRPr lang="zh-TW" alt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11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5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內容版面配置區 20"/>
          <p:cNvSpPr>
            <a:spLocks noGrp="1"/>
          </p:cNvSpPr>
          <p:nvPr>
            <p:ph idx="1"/>
          </p:nvPr>
        </p:nvSpPr>
        <p:spPr>
          <a:xfrm>
            <a:off x="457200" y="1451917"/>
            <a:ext cx="8229600" cy="4137323"/>
          </a:xfrm>
        </p:spPr>
        <p:txBody>
          <a:bodyPr>
            <a:normAutofit fontScale="40000" lnSpcReduction="20000"/>
          </a:bodyPr>
          <a:lstStyle/>
          <a:p>
            <a:pPr marL="0" latinLnBrk="1" hangingPunct="0">
              <a:lnSpc>
                <a:spcPct val="120000"/>
              </a:lnSpc>
              <a:buNone/>
            </a:pPr>
            <a:r>
              <a:rPr lang="zh-TW" altLang="en-US" sz="53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資料：</a:t>
            </a:r>
            <a:endParaRPr lang="en-US" altLang="zh-TW" sz="53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latinLnBrk="1" hangingPunct="0">
              <a:lnSpc>
                <a:spcPct val="120000"/>
              </a:lnSpc>
              <a:buNone/>
            </a:pP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1) 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環境</a:t>
            </a:r>
            <a:r>
              <a:rPr lang="zh-TW" altLang="en-US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局</a:t>
            </a:r>
            <a:r>
              <a:rPr lang="en-US" altLang="zh-TW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2014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年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月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，香港廚餘及園林廢物計劃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(2014 – 2022)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</a:t>
            </a:r>
            <a:endParaRPr lang="en-US" altLang="zh-TW" sz="3800" b="1" dirty="0">
              <a:solidFill>
                <a:srgbClr val="5A5F5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Lantinghei SC Extralight"/>
            </a:endParaRPr>
          </a:p>
          <a:p>
            <a:pPr marL="266700" indent="-93663" latinLnBrk="1" hangingPunct="0">
              <a:lnSpc>
                <a:spcPct val="120000"/>
              </a:lnSpc>
              <a:buNone/>
            </a:pP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</a:t>
            </a:r>
            <a:r>
              <a:rPr lang="en-US" altLang="zh-TW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http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://gia.info.gov.hk/general/201402/20/P201402200588_0601_124928.pdf</a:t>
            </a:r>
          </a:p>
          <a:p>
            <a:pPr marL="0" indent="0" latinLnBrk="1" hangingPunct="0">
              <a:lnSpc>
                <a:spcPct val="120000"/>
              </a:lnSpc>
              <a:buNone/>
            </a:pPr>
            <a:r>
              <a:rPr lang="en-US" altLang="zh-TW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 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環境保護</a:t>
            </a:r>
            <a:r>
              <a:rPr lang="zh-TW" altLang="en-US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署</a:t>
            </a:r>
            <a:r>
              <a:rPr lang="en-US" altLang="zh-TW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2005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年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月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，都市固體廢物管理政策大綱</a:t>
            </a:r>
            <a:r>
              <a:rPr lang="zh-TW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2005-2014)</a:t>
            </a:r>
            <a:endParaRPr lang="en-US" altLang="zh-HK" sz="3800" b="1" dirty="0">
              <a:solidFill>
                <a:srgbClr val="5A5F5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Lantinghei SC Extralight"/>
            </a:endParaRPr>
          </a:p>
          <a:p>
            <a:pPr lvl="0" latinLnBrk="1" hangingPunct="0">
              <a:lnSpc>
                <a:spcPct val="120000"/>
              </a:lnSpc>
            </a:pPr>
            <a:endParaRPr lang="en-US" altLang="zh-TW" sz="4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vl="0" latinLnBrk="1" hangingPunct="0">
              <a:lnSpc>
                <a:spcPct val="120000"/>
              </a:lnSpc>
              <a:buNone/>
            </a:pPr>
            <a:r>
              <a:rPr lang="zh-TW" altLang="en-US" sz="53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短片：</a:t>
            </a:r>
            <a:endParaRPr lang="en-US" altLang="zh-TW" sz="53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latinLnBrk="1" hangingPunct="0">
              <a:lnSpc>
                <a:spcPct val="120000"/>
              </a:lnSpc>
              <a:buNone/>
            </a:pP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3)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蘋果動新聞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(2012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年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6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月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7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日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</a:t>
            </a:r>
          </a:p>
          <a:p>
            <a:pPr latinLnBrk="1" hangingPunct="0">
              <a:lnSpc>
                <a:spcPct val="120000"/>
              </a:lnSpc>
              <a:buNone/>
            </a:pP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    https://www.youtube.com/watch?v=R8fXjtHlJCw</a:t>
            </a:r>
          </a:p>
          <a:p>
            <a:pPr latinLnBrk="1" hangingPunct="0">
              <a:lnSpc>
                <a:spcPct val="120000"/>
              </a:lnSpc>
              <a:buNone/>
            </a:pPr>
            <a:r>
              <a:rPr lang="en-US" altLang="zh-TW" sz="3800" b="1" dirty="0" smtClean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4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</a:t>
            </a: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Now TV 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新聞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(</a:t>
            </a: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2014</a:t>
            </a:r>
            <a:r>
              <a:rPr lang="zh-HK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年</a:t>
            </a: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02</a:t>
            </a:r>
            <a:r>
              <a:rPr lang="zh-HK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月</a:t>
            </a: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20</a:t>
            </a:r>
            <a:r>
              <a:rPr lang="zh-HK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日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)</a:t>
            </a:r>
            <a:endParaRPr lang="zh-HK" altLang="en-US" sz="3800" b="1" dirty="0">
              <a:solidFill>
                <a:srgbClr val="5A5F5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Lantinghei SC Extralight"/>
            </a:endParaRPr>
          </a:p>
          <a:p>
            <a:pPr lvl="0" latinLnBrk="1" hangingPunct="0">
              <a:lnSpc>
                <a:spcPct val="120000"/>
              </a:lnSpc>
              <a:buNone/>
            </a:pPr>
            <a:r>
              <a:rPr lang="en-US" altLang="zh-HK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    http://news.now.com/home/local/player?newsId=93614</a:t>
            </a:r>
          </a:p>
          <a:p>
            <a:pPr lvl="0" latinLnBrk="1" hangingPunct="0">
              <a:lnSpc>
                <a:spcPct val="120000"/>
              </a:lnSpc>
            </a:pPr>
            <a:endParaRPr lang="en-US" altLang="zh-TW" sz="4300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latinLnBrk="1" hangingPunct="0">
              <a:lnSpc>
                <a:spcPct val="120000"/>
              </a:lnSpc>
              <a:buNone/>
            </a:pPr>
            <a:r>
              <a:rPr lang="zh-TW" altLang="en-US" sz="53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圖片：</a:t>
            </a:r>
            <a:endParaRPr lang="en-US" altLang="zh-TW" sz="53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lvl="0" latinLnBrk="1" hangingPunct="0">
              <a:lnSpc>
                <a:spcPct val="120000"/>
              </a:lnSpc>
              <a:buNone/>
            </a:pP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5)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 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Wikimedia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</a:t>
            </a:r>
            <a:r>
              <a:rPr lang="en-US" altLang="zh-TW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Commons</a:t>
            </a:r>
            <a:r>
              <a:rPr lang="zh-TW" altLang="en-US" sz="3800" b="1" dirty="0">
                <a:solidFill>
                  <a:srgbClr val="5A5F5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Lantinghei SC Extralight"/>
              </a:rPr>
              <a:t> </a:t>
            </a:r>
            <a:endParaRPr lang="en-US" altLang="zh-TW" sz="3800" b="1" dirty="0">
              <a:solidFill>
                <a:srgbClr val="5A5F5E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Lantinghei SC Extralight"/>
            </a:endParaRPr>
          </a:p>
          <a:p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12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資料來源</a:t>
              </a:r>
              <a:endParaRPr lang="zh-TW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5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>
          <a:xfrm>
            <a:off x="8666112" y="6453336"/>
            <a:ext cx="370384" cy="365125"/>
          </a:xfrm>
        </p:spPr>
        <p:txBody>
          <a:bodyPr/>
          <a:lstStyle/>
          <a:p>
            <a:fld id="{727468B3-EAB2-44D5-9B97-6B5365111AAD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pic>
        <p:nvPicPr>
          <p:cNvPr id="14" name="Picture 2" descr="C:\Users\PO(CR)12\Pictures\圖片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6930206" cy="4294864"/>
          </a:xfrm>
          <a:prstGeom prst="rect">
            <a:avLst/>
          </a:prstGeom>
          <a:noFill/>
        </p:spPr>
      </p:pic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廚餘對我們有什麼影響？</a:t>
              </a:r>
            </a:p>
          </p:txBody>
        </p:sp>
        <p:sp>
          <p:nvSpPr>
            <p:cNvPr id="17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>
          <a:xfrm>
            <a:off x="8666112" y="6453336"/>
            <a:ext cx="370384" cy="365125"/>
          </a:xfrm>
        </p:spPr>
        <p:txBody>
          <a:bodyPr/>
          <a:lstStyle/>
          <a:p>
            <a:fld id="{727468B3-EAB2-44D5-9B97-6B5365111AAD}" type="slidenum">
              <a:rPr lang="zh-TW" altLang="en-US" smtClean="0"/>
              <a:pPr/>
              <a:t>3</a:t>
            </a:fld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3131840" y="5672281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84200" latinLnBrk="1" hangingPunct="0"/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  <a:sym typeface="Gill Sans Light"/>
              </a:rPr>
              <a:t>資料來源：環境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  <a:sym typeface="Gill Sans Light"/>
              </a:rPr>
              <a:t>局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  <a:sym typeface="Gill Sans Light"/>
              </a:rPr>
              <a:t>(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  <a:sym typeface="Gill Sans Light"/>
              </a:rPr>
              <a:t>2014)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  <a:sym typeface="Gill Sans Light"/>
              </a:rPr>
              <a:t>，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香港廚餘及園林廢物計劃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2014-2022</a:t>
            </a:r>
            <a:endParaRPr lang="en-US" altLang="zh-TW" sz="1200" dirty="0">
              <a:sym typeface="Gill Sans Light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香港近十年家居及工商業廚餘的變化</a:t>
              </a:r>
              <a:endParaRPr lang="zh-HK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5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8" b="4195"/>
          <a:stretch/>
        </p:blipFill>
        <p:spPr bwMode="auto">
          <a:xfrm>
            <a:off x="1331640" y="1335505"/>
            <a:ext cx="6380014" cy="418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>
          <a:xfrm>
            <a:off x="8666112" y="6453336"/>
            <a:ext cx="370384" cy="365125"/>
          </a:xfrm>
        </p:spPr>
        <p:txBody>
          <a:bodyPr/>
          <a:lstStyle/>
          <a:p>
            <a:fld id="{727468B3-EAB2-44D5-9B97-6B5365111AAD}" type="slidenum">
              <a:rPr lang="zh-TW" altLang="en-US" smtClean="0"/>
              <a:pPr/>
              <a:t>4</a:t>
            </a:fld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2123728" y="5168225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資料來源：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Wikimedia Commons</a:t>
            </a:r>
            <a:endParaRPr lang="zh-TW" altLang="en-US" sz="12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20" name="pasted-image.jp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87103" y="1556792"/>
            <a:ext cx="4905177" cy="3529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廚餘的數量正呈現怎樣的趨勢？</a:t>
              </a:r>
            </a:p>
          </p:txBody>
        </p:sp>
        <p:sp>
          <p:nvSpPr>
            <p:cNvPr id="15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5</a:t>
            </a:fld>
            <a:endParaRPr lang="zh-TW" altLang="en-US" dirty="0"/>
          </a:p>
        </p:txBody>
      </p:sp>
      <p:sp>
        <p:nvSpPr>
          <p:cNvPr id="22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新聞片段（</a:t>
              </a:r>
              <a:r>
                <a:rPr lang="en-US" altLang="zh-TW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1</a:t>
              </a: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）</a:t>
              </a:r>
            </a:p>
          </p:txBody>
        </p:sp>
        <p:sp>
          <p:nvSpPr>
            <p:cNvPr id="14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  <p:sp>
        <p:nvSpPr>
          <p:cNvPr id="19" name="內容版面配置區 16"/>
          <p:cNvSpPr txBox="1">
            <a:spLocks/>
          </p:cNvSpPr>
          <p:nvPr/>
        </p:nvSpPr>
        <p:spPr>
          <a:xfrm>
            <a:off x="457200" y="1351309"/>
            <a:ext cx="8075240" cy="2437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現時，每天運往堆填區的垃圾，三分之一是廚餘，有約三千六百噸。而沒有運往堆填區的廚餘，目前只由一間公司處理。</a:t>
            </a:r>
            <a:r>
              <a:rPr lang="en-GB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ntinghei SC Extralight"/>
                <a:ea typeface="Lantinghei SC Extralight"/>
                <a:cs typeface="Lantinghei SC Extralight"/>
              </a:rPr>
              <a:t>http://news.now.com/home/local/player?newsId=93614</a:t>
            </a:r>
          </a:p>
        </p:txBody>
      </p: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6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新聞片段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（</a:t>
              </a:r>
              <a:r>
                <a:rPr lang="en-US" altLang="zh-TW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2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）</a:t>
              </a:r>
              <a:endParaRPr lang="zh-TW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4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  <p:sp>
        <p:nvSpPr>
          <p:cNvPr id="20" name="內容版面配置區 16"/>
          <p:cNvSpPr>
            <a:spLocks noGrp="1"/>
          </p:cNvSpPr>
          <p:nvPr>
            <p:ph idx="1"/>
          </p:nvPr>
        </p:nvSpPr>
        <p:spPr>
          <a:xfrm>
            <a:off x="457200" y="1351309"/>
            <a:ext cx="807524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環保組織調查發現，多間大型超市每天丟棄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的水果</a:t>
            </a: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、蔬菜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、麵包</a:t>
            </a: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、壽司等食物中，高達七成</a:t>
            </a:r>
            <a:r>
              <a:rPr lang="en-US" altLang="zh-TW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­</a:t>
            </a: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是未過期及沒有腐爛的「可避免廚餘」。</a:t>
            </a:r>
            <a:r>
              <a:rPr lang="en-GB" altLang="zh-TW" sz="2000" b="1" dirty="0">
                <a:solidFill>
                  <a:srgbClr val="5A5F5E"/>
                </a:solidFill>
                <a:latin typeface="Lantinghei SC Extralight"/>
                <a:ea typeface="Lantinghei SC Extralight"/>
                <a:cs typeface="Lantinghei SC Extralight"/>
              </a:rPr>
              <a:t>https://www.youtube.com/watch?v=R8fXjtHlJCw</a:t>
            </a:r>
          </a:p>
        </p:txBody>
      </p: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內容版面配置區 16"/>
          <p:cNvSpPr>
            <a:spLocks noGrp="1"/>
          </p:cNvSpPr>
          <p:nvPr>
            <p:ph idx="1"/>
          </p:nvPr>
        </p:nvSpPr>
        <p:spPr>
          <a:xfrm>
            <a:off x="457200" y="1351309"/>
            <a:ext cx="8075240" cy="373387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香港</a:t>
            </a: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的廢物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棄置</a:t>
            </a:r>
            <a:r>
              <a:rPr lang="zh-TW" altLang="en-US" sz="2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量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已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遠超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預期。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政府制訂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個堆填區策略時，估計本港每日棄置於堆填區的廢物量會由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1989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年的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12,500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公噸增至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1997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年的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14,000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公噸，並在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2001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年前遞增至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16,700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公噸。然而在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1997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年，這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3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個策略性堆填區已需每日處理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16,000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公噸廢物。假如情況持續，堆填區將於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2015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年前飽和，而非原本預期的</a:t>
            </a:r>
            <a:r>
              <a:rPr lang="en-US" altLang="zh-TW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2020</a:t>
            </a:r>
            <a:r>
              <a:rPr lang="zh-TW" altLang="en-US" sz="2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年。</a:t>
            </a:r>
            <a:endParaRPr lang="en-US" altLang="zh-TW" sz="25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長遠</a:t>
              </a: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而言有什麼後果</a:t>
              </a: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？</a:t>
              </a:r>
              <a:endParaRPr lang="zh-TW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4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8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" name="Table 74"/>
          <p:cNvGraphicFramePr/>
          <p:nvPr>
            <p:extLst>
              <p:ext uri="{D42A27DB-BD31-4B8C-83A1-F6EECF244321}">
                <p14:modId xmlns:p14="http://schemas.microsoft.com/office/powerpoint/2010/main" val="1339552693"/>
              </p:ext>
            </p:extLst>
          </p:nvPr>
        </p:nvGraphicFramePr>
        <p:xfrm>
          <a:off x="754504" y="1859451"/>
          <a:ext cx="7590236" cy="2561008"/>
        </p:xfrm>
        <a:graphic>
          <a:graphicData uri="http://schemas.openxmlformats.org/drawingml/2006/table">
            <a:tbl>
              <a:tblPr bandRow="1"/>
              <a:tblGrid>
                <a:gridCol w="1897559"/>
                <a:gridCol w="1897559"/>
                <a:gridCol w="1897559"/>
                <a:gridCol w="1897559"/>
              </a:tblGrid>
              <a:tr h="640252">
                <a:tc gridSpan="4"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4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將軍澳最快2015年爆滿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</a:tr>
              <a:tr h="640252">
                <a:tc gridSpan="4"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堆填區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</a:t>
                      </a: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將軍澳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屯門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打鼓嶺</a:t>
                      </a:r>
                      <a:endParaRPr sz="2100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gradFill flip="none" rotWithShape="1">
                      <a:gsLst>
                        <a:gs pos="0">
                          <a:srgbClr val="86B8C1"/>
                        </a:gs>
                        <a:gs pos="100000">
                          <a:srgbClr val="497E87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</a:tr>
              <a:tr h="640252">
                <a:tc gridSpan="4"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每日接數量（公噸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）                 </a:t>
                      </a:r>
                      <a:r>
                        <a:rPr lang="en-US" sz="210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4,814           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6,131  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2,513</a:t>
                      </a:r>
                      <a:endParaRPr sz="2100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rgbClr val="B4B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</a:tr>
              <a:tr h="640252">
                <a:tc gridSpan="4"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預計爆滿年份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2015年      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2019年  </a:t>
                      </a:r>
                      <a:r>
                        <a:rPr lang="en-US"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sz="210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2017年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rgbClr val="B4B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HK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1"/>
          <p:cNvSpPr txBox="1"/>
          <p:nvPr/>
        </p:nvSpPr>
        <p:spPr>
          <a:xfrm>
            <a:off x="732042" y="4556307"/>
            <a:ext cx="6360237" cy="256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35717" tIns="35717" rIns="35717" bIns="35717" numCol="1" spcCol="26788" rtlCol="0" anchor="ctr">
            <a:sp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51" latinLnBrk="1" hangingPunct="0"/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資料來源：環境保護署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署 </a:t>
            </a:r>
            <a:r>
              <a:rPr lang="en-US" altLang="zh-TW" sz="1200" dirty="0">
                <a:latin typeface="微軟正黑體" pitchFamily="34" charset="-120"/>
                <a:ea typeface="微軟正黑體" pitchFamily="34" charset="-120"/>
              </a:rPr>
              <a:t>(2005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12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，都市固體廢物管理政策大綱</a:t>
            </a:r>
            <a:r>
              <a:rPr lang="zh-TW" altLang="zh-TW" sz="12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2005-2014)</a:t>
            </a:r>
            <a:endParaRPr lang="en-US" sz="1200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22" name="Table 74"/>
          <p:cNvGraphicFramePr/>
          <p:nvPr>
            <p:extLst>
              <p:ext uri="{D42A27DB-BD31-4B8C-83A1-F6EECF244321}">
                <p14:modId xmlns:p14="http://schemas.microsoft.com/office/powerpoint/2010/main" val="22906470"/>
              </p:ext>
            </p:extLst>
          </p:nvPr>
        </p:nvGraphicFramePr>
        <p:xfrm>
          <a:off x="754504" y="1859451"/>
          <a:ext cx="7590236" cy="2561008"/>
        </p:xfrm>
        <a:graphic>
          <a:graphicData uri="http://schemas.openxmlformats.org/drawingml/2006/table">
            <a:tbl>
              <a:tblPr bandRow="1"/>
              <a:tblGrid>
                <a:gridCol w="7590236"/>
              </a:tblGrid>
              <a:tr h="640252"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400" b="1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將軍澳</a:t>
                      </a:r>
                      <a:r>
                        <a:rPr lang="zh-TW" altLang="en-US" sz="3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堆填區</a:t>
                      </a:r>
                      <a:r>
                        <a:rPr sz="3400" b="1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最快</a:t>
                      </a:r>
                      <a:r>
                        <a:rPr lang="zh-TW" altLang="en-US" sz="3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於</a:t>
                      </a:r>
                      <a:r>
                        <a:rPr sz="34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2015</a:t>
                      </a:r>
                      <a:r>
                        <a:rPr sz="34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年爆滿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640252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堆填區</a:t>
                      </a:r>
                      <a:r>
                        <a:rPr sz="21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</a:t>
                      </a:r>
                      <a:r>
                        <a:rPr lang="en-US"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lang="zh-TW" altLang="en-US"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b="1" dirty="0" err="1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將軍澳</a:t>
                      </a:r>
                      <a:r>
                        <a:rPr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</a:t>
                      </a:r>
                      <a:r>
                        <a:rPr sz="2100" b="1" dirty="0" err="1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打鼓嶺</a:t>
                      </a:r>
                      <a:r>
                        <a:rPr lang="zh-TW" altLang="en-US"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</a:t>
                      </a:r>
                      <a:r>
                        <a:rPr lang="zh-HK" altLang="en-US" sz="2100" b="1" dirty="0" smtClean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屯門</a:t>
                      </a:r>
                      <a:endParaRPr sz="21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0252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每日接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收</a:t>
                      </a:r>
                      <a:r>
                        <a:rPr sz="2100" b="0" dirty="0" err="1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量</a:t>
                      </a:r>
                      <a:r>
                        <a:rPr sz="2100" b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（公噸</a:t>
                      </a:r>
                      <a:r>
                        <a:rPr sz="21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）                    4,814 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</a:t>
                      </a:r>
                      <a:r>
                        <a:rPr lang="zh-TW" altLang="en-US" sz="2100" b="0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2,513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</a:t>
                      </a:r>
                      <a:r>
                        <a:rPr lang="en-US" altLang="zh-HK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6,131</a:t>
                      </a:r>
                      <a:endParaRPr sz="21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40252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b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預計爆滿年份</a:t>
                      </a:r>
                      <a:r>
                        <a:rPr sz="21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b="0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2015年 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</a:t>
                      </a:r>
                      <a:r>
                        <a:rPr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2017年</a:t>
                      </a:r>
                      <a:r>
                        <a:rPr lang="zh-TW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</a:t>
                      </a:r>
                      <a:r>
                        <a:rPr lang="en-US" altLang="zh-HK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2019</a:t>
                      </a:r>
                      <a:r>
                        <a:rPr lang="zh-HK" altLang="en-US" sz="2100" b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年</a:t>
                      </a:r>
                      <a:endParaRPr sz="2100" b="0" dirty="0">
                        <a:solidFill>
                          <a:schemeClr val="tx1">
                            <a:lumMod val="50000"/>
                          </a:schemeClr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堆填區爆滿怎麼辦？</a:t>
              </a:r>
            </a:p>
          </p:txBody>
        </p:sp>
        <p:sp>
          <p:nvSpPr>
            <p:cNvPr id="23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投影片編號版面配置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468B3-EAB2-44D5-9B97-6B5365111AAD}" type="slidenum">
              <a:rPr lang="zh-TW" altLang="en-US" smtClean="0"/>
              <a:pPr/>
              <a:t>9</a:t>
            </a:fld>
            <a:endParaRPr lang="zh-TW" altLang="en-US" dirty="0"/>
          </a:p>
        </p:txBody>
      </p:sp>
      <p:sp>
        <p:nvSpPr>
          <p:cNvPr id="19" name="投影片編號版面配置區 12"/>
          <p:cNvSpPr txBox="1">
            <a:spLocks/>
          </p:cNvSpPr>
          <p:nvPr/>
        </p:nvSpPr>
        <p:spPr>
          <a:xfrm>
            <a:off x="8666112" y="6453336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7468B3-EAB2-44D5-9B97-6B5365111AA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TW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7" name="Table 77"/>
          <p:cNvGraphicFramePr/>
          <p:nvPr>
            <p:extLst>
              <p:ext uri="{D42A27DB-BD31-4B8C-83A1-F6EECF244321}">
                <p14:modId xmlns:p14="http://schemas.microsoft.com/office/powerpoint/2010/main" val="3537864971"/>
              </p:ext>
            </p:extLst>
          </p:nvPr>
        </p:nvGraphicFramePr>
        <p:xfrm>
          <a:off x="683568" y="1417277"/>
          <a:ext cx="7560840" cy="3665108"/>
        </p:xfrm>
        <a:graphic>
          <a:graphicData uri="http://schemas.openxmlformats.org/drawingml/2006/table">
            <a:tbl>
              <a:tblPr bandRow="1"/>
              <a:tblGrid>
                <a:gridCol w="7560840"/>
              </a:tblGrid>
              <a:tr h="722978"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3400" b="1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zh-TW" altLang="en-US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興</a:t>
                      </a:r>
                      <a:r>
                        <a:rPr sz="2900" b="1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建焚化爐及</a:t>
                      </a:r>
                      <a:r>
                        <a:rPr lang="zh-TW" altLang="en-US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擴建</a:t>
                      </a:r>
                      <a:r>
                        <a:rPr sz="2900" b="1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堆填區耗費</a:t>
                      </a:r>
                      <a:r>
                        <a:rPr lang="en-US" altLang="zh-TW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(</a:t>
                      </a:r>
                      <a:r>
                        <a:rPr lang="zh-TW" altLang="en-US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預計</a:t>
                      </a:r>
                      <a:r>
                        <a:rPr lang="en-US" altLang="zh-TW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r>
                        <a:rPr lang="en-US"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</a:t>
                      </a:r>
                      <a:r>
                        <a:rPr sz="29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（</a:t>
                      </a:r>
                      <a:r>
                        <a:rPr sz="2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元）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580513"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sz="2100" dirty="0" err="1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興建石鼓洲垃圾焚化爐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      </a:t>
                      </a:r>
                      <a:r>
                        <a:rPr 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149.6</a:t>
                      </a: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億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0513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sz="2100" dirty="0" err="1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新界東北堆填區擴建費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              </a:t>
                      </a:r>
                      <a:r>
                        <a:rPr lang="zh-TW" alt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66.3億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0513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lang="zh-TW" alt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err="1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新界東南堆填區擴建費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              </a:t>
                      </a:r>
                      <a:r>
                        <a:rPr lang="zh-TW" alt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17.6億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0513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lang="zh-TW" alt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err="1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新界西堆填區擴建費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                                                   </a:t>
                      </a:r>
                      <a:r>
                        <a:rPr lang="zh-TW" altLang="en-US"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2100" dirty="0" smtClean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 </a:t>
                      </a:r>
                      <a:r>
                        <a:rPr sz="2100" dirty="0">
                          <a:solidFill>
                            <a:schemeClr val="tx1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3,340萬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80513">
                <a:tc>
                  <a:txBody>
                    <a:bodyPr/>
                    <a:lstStyle/>
                    <a:p>
                      <a:pPr lvl="0" algn="l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zh-TW" altLang="en-US" sz="3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 </a:t>
                      </a:r>
                      <a:r>
                        <a:rPr sz="36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處理</a:t>
                      </a:r>
                      <a:r>
                        <a:rPr lang="zh-TW" altLang="en-US" sz="3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廢物的</a:t>
                      </a:r>
                      <a:r>
                        <a:rPr sz="36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總投資額</a:t>
                      </a:r>
                      <a:r>
                        <a:rPr lang="zh-TW" altLang="en-US" sz="3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：        </a:t>
                      </a:r>
                      <a:r>
                        <a:rPr sz="3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近</a:t>
                      </a:r>
                      <a:r>
                        <a:rPr sz="3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234億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414141"/>
                      </a:solidFill>
                      <a:miter lim="400000"/>
                    </a:lnL>
                    <a:lnR w="38100">
                      <a:solidFill>
                        <a:srgbClr val="414141"/>
                      </a:solidFill>
                      <a:miter lim="400000"/>
                    </a:lnR>
                    <a:lnT w="38100">
                      <a:solidFill>
                        <a:srgbClr val="414141"/>
                      </a:solidFill>
                      <a:miter lim="400000"/>
                    </a:lnT>
                    <a:lnB w="38100">
                      <a:solidFill>
                        <a:srgbClr val="414141"/>
                      </a:solidFill>
                      <a:miter lim="400000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TextBox 1"/>
          <p:cNvSpPr txBox="1"/>
          <p:nvPr/>
        </p:nvSpPr>
        <p:spPr>
          <a:xfrm>
            <a:off x="702694" y="5188426"/>
            <a:ext cx="6101554" cy="256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35717" tIns="35717" rIns="35717" bIns="35717" numCol="1" spcCol="26788" rtlCol="0" anchor="ctr">
            <a:spAutoFit/>
          </a:bodyPr>
          <a:lstStyle>
            <a:defPPr>
              <a:defRPr lang="zh-H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10751" latinLnBrk="1" hangingPunct="0"/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資料來源：環境保護署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署 </a:t>
            </a:r>
            <a:r>
              <a:rPr lang="en-US" altLang="zh-TW" sz="1200" dirty="0">
                <a:latin typeface="微軟正黑體" pitchFamily="34" charset="-120"/>
                <a:ea typeface="微軟正黑體" pitchFamily="34" charset="-120"/>
              </a:rPr>
              <a:t>(2005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1200" dirty="0">
                <a:latin typeface="微軟正黑體" pitchFamily="34" charset="-120"/>
                <a:ea typeface="微軟正黑體" pitchFamily="34" charset="-120"/>
              </a:rPr>
              <a:t>2</a:t>
            </a:r>
            <a:r>
              <a:rPr lang="zh-TW" altLang="en-US" sz="1200" dirty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1200" dirty="0" smtClean="0">
                <a:latin typeface="微軟正黑體" pitchFamily="34" charset="-120"/>
                <a:ea typeface="微軟正黑體" pitchFamily="34" charset="-120"/>
              </a:rPr>
              <a:t>，都市固體廢物管理政策大綱</a:t>
            </a:r>
            <a:r>
              <a:rPr lang="zh-TW" altLang="zh-TW" sz="1200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en-US" altLang="zh-TW" sz="1200" dirty="0" smtClean="0">
                <a:latin typeface="微軟正黑體" pitchFamily="34" charset="-120"/>
                <a:ea typeface="微軟正黑體" pitchFamily="34" charset="-120"/>
              </a:rPr>
              <a:t>2005-2014)</a:t>
            </a:r>
            <a:endParaRPr lang="en-US" sz="1200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0" y="404664"/>
            <a:ext cx="9144000" cy="6552728"/>
            <a:chOff x="0" y="404664"/>
            <a:chExt cx="9144000" cy="6552728"/>
          </a:xfrm>
        </p:grpSpPr>
        <p:pic>
          <p:nvPicPr>
            <p:cNvPr id="614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72009" y="5955753"/>
              <a:ext cx="852966" cy="929631"/>
            </a:xfrm>
            <a:prstGeom prst="rect">
              <a:avLst/>
            </a:prstGeom>
            <a:noFill/>
          </p:spPr>
        </p:pic>
        <p:pic>
          <p:nvPicPr>
            <p:cNvPr id="6148" name="Picture 4" descr="C:\Users\PC33\Desktop\fork_knife_spoon_black_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flipH="1">
              <a:off x="899592" y="6089902"/>
              <a:ext cx="648072" cy="795482"/>
            </a:xfrm>
            <a:prstGeom prst="rect">
              <a:avLst/>
            </a:prstGeom>
            <a:noFill/>
          </p:spPr>
        </p:pic>
        <p:pic>
          <p:nvPicPr>
            <p:cNvPr id="9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30802" y="5877272"/>
              <a:ext cx="924974" cy="1008112"/>
            </a:xfrm>
            <a:prstGeom prst="rect">
              <a:avLst/>
            </a:prstGeom>
            <a:noFill/>
          </p:spPr>
        </p:pic>
        <p:sp>
          <p:nvSpPr>
            <p:cNvPr id="10" name="矩形 9"/>
            <p:cNvSpPr/>
            <p:nvPr/>
          </p:nvSpPr>
          <p:spPr>
            <a:xfrm>
              <a:off x="3348504" y="6777376"/>
              <a:ext cx="5760000" cy="36000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n>
                  <a:solidFill>
                    <a:schemeClr val="accent5"/>
                  </a:solidFill>
                </a:ln>
                <a:solidFill>
                  <a:schemeClr val="accent5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404664"/>
              <a:ext cx="9144000" cy="648072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6" name="Picture 2" descr="C:\Users\PC33\Desktop\fork_knife_spoon_black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627784" y="6015630"/>
              <a:ext cx="792088" cy="863281"/>
            </a:xfrm>
            <a:prstGeom prst="rect">
              <a:avLst/>
            </a:prstGeom>
            <a:noFill/>
          </p:spPr>
        </p:pic>
        <p:pic>
          <p:nvPicPr>
            <p:cNvPr id="12" name="Picture 3" descr="Y:\EO(CR)2 Team\World Environment Day (WED)\WED 2013\Public Event\Gimmick\Graphics of Big Waster\Mascot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617" r="8018"/>
            <a:stretch/>
          </p:blipFill>
          <p:spPr bwMode="auto">
            <a:xfrm>
              <a:off x="8154320" y="5531984"/>
              <a:ext cx="810168" cy="1425408"/>
            </a:xfrm>
            <a:prstGeom prst="rect">
              <a:avLst/>
            </a:prstGeom>
            <a:noFill/>
          </p:spPr>
        </p:pic>
        <p:sp>
          <p:nvSpPr>
            <p:cNvPr id="18" name="文字方塊 17"/>
            <p:cNvSpPr txBox="1"/>
            <p:nvPr/>
          </p:nvSpPr>
          <p:spPr>
            <a:xfrm>
              <a:off x="251520" y="476672"/>
              <a:ext cx="871296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zh-TW" altLang="en-US" sz="2800" b="1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處理廢物的總投資額</a:t>
              </a:r>
              <a:endParaRPr lang="zh-TW" altLang="en-US" sz="28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5" name="內容版面配置區 2"/>
            <p:cNvSpPr txBox="1">
              <a:spLocks/>
            </p:cNvSpPr>
            <p:nvPr/>
          </p:nvSpPr>
          <p:spPr>
            <a:xfrm>
              <a:off x="3779912" y="6525344"/>
              <a:ext cx="4680520" cy="36004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kumimoji="0" lang="zh-TW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「咪嘥嘢校園」教材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 </a:t>
              </a:r>
              <a:r>
                <a:rPr kumimoji="0" lang="en-US" altLang="zh-TW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-</a:t>
              </a:r>
              <a:r>
                <a:rPr kumimoji="0" lang="zh-TW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uLnTx/>
                  <a:uFillTx/>
                  <a:latin typeface="微軟正黑體" pitchFamily="34" charset="-120"/>
                  <a:ea typeface="微軟正黑體" pitchFamily="34" charset="-120"/>
                </a:rPr>
                <a:t> 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課程四  </a:t>
              </a:r>
              <a:r>
                <a:rPr lang="en-US" altLang="zh-TW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–</a:t>
              </a:r>
              <a:r>
                <a:rPr lang="zh-TW" altLang="en-US" sz="1400" b="1" dirty="0" smtClean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  不同</a:t>
              </a:r>
              <a:r>
                <a:rPr lang="zh-TW" altLang="en-US" sz="1400" b="1" dirty="0">
                  <a:solidFill>
                    <a:schemeClr val="accent5">
                      <a:lumMod val="75000"/>
                    </a:schemeClr>
                  </a:solidFill>
                  <a:latin typeface="微軟正黑體" pitchFamily="34" charset="-120"/>
                  <a:ea typeface="微軟正黑體" pitchFamily="34" charset="-120"/>
                </a:rPr>
                <a:t>地區處理廚餘方法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400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750</Words>
  <Application>Microsoft Office PowerPoint</Application>
  <PresentationFormat>如螢幕大小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為什麼鄰近地區的廚餘量較少？  他們實施了什麼措施？ 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2014-07-03T03:46:44Z</dcterms:created>
  <dcterms:modified xsi:type="dcterms:W3CDTF">2014-07-28T03:08:20Z</dcterms:modified>
</cp:coreProperties>
</file>